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handoutMasterIdLst>
    <p:handoutMasterId r:id="rId32"/>
  </p:handoutMasterIdLst>
  <p:sldIdLst>
    <p:sldId id="256" r:id="rId2"/>
    <p:sldId id="257" r:id="rId3"/>
    <p:sldId id="258" r:id="rId4"/>
    <p:sldId id="293" r:id="rId5"/>
    <p:sldId id="315" r:id="rId6"/>
    <p:sldId id="294" r:id="rId7"/>
    <p:sldId id="295" r:id="rId8"/>
    <p:sldId id="297" r:id="rId9"/>
    <p:sldId id="314" r:id="rId10"/>
    <p:sldId id="305" r:id="rId11"/>
    <p:sldId id="321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296" r:id="rId21"/>
    <p:sldId id="298" r:id="rId22"/>
    <p:sldId id="299" r:id="rId23"/>
    <p:sldId id="301" r:id="rId24"/>
    <p:sldId id="303" r:id="rId25"/>
    <p:sldId id="304" r:id="rId26"/>
    <p:sldId id="316" r:id="rId27"/>
    <p:sldId id="317" r:id="rId28"/>
    <p:sldId id="318" r:id="rId29"/>
    <p:sldId id="319" r:id="rId30"/>
    <p:sldId id="32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" y="16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CC1243D-668E-4487-B89E-3E54B40CB1CB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16F3961-D88D-40F3-9802-6645A0D2F0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48994" y="5754841"/>
            <a:ext cx="1560042" cy="6390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ko-KR" altLang="en-US" sz="2800" b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 김주현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2714" y="2650376"/>
            <a:ext cx="3457998" cy="186204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11500" b="1">
                <a:solidFill>
                  <a:schemeClr val="bg1"/>
                </a:solidFill>
                <a:latin typeface="Arial Rounded MT Bold" panose="020F0704030504030204" pitchFamily="34" charset="0"/>
                <a:ea typeface="G마켓 산스 TTF Bold"/>
              </a:rPr>
              <a:t>GPU</a:t>
            </a:r>
            <a:endParaRPr lang="ko-KR" altLang="en-US" sz="11500" b="1">
              <a:solidFill>
                <a:schemeClr val="bg1"/>
              </a:solidFill>
              <a:latin typeface="Arial Rounded MT Bold" panose="020F0704030504030204" pitchFamily="34" charset="0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8583" y="523220"/>
            <a:ext cx="3544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63" y="1631215"/>
            <a:ext cx="9310282" cy="31232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6926" y="5046812"/>
            <a:ext cx="3338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원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핫코딩 후 데이터를 분리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06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8583" y="523220"/>
            <a:ext cx="3544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06" y="1107995"/>
            <a:ext cx="5761213" cy="5403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27642" y="2284540"/>
            <a:ext cx="49430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변수끼리의 관계 시각화해본 결과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</a:p>
          <a:p>
            <a:pPr lvl="0">
              <a:defRPr/>
            </a:pP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NVIDIA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제품이 압도적으로 많아 </a:t>
            </a:r>
            <a:endParaRPr lang="en-US" altLang="ko-KR" sz="2400" smtClean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확인하기가 힘듦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15" y="1107995"/>
            <a:ext cx="4859591" cy="8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62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5" y="523220"/>
            <a:ext cx="9128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_Logistic Regression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58" y="1429864"/>
            <a:ext cx="76676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1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5" y="523220"/>
            <a:ext cx="9128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_Decision Tree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91" y="1560985"/>
            <a:ext cx="8821444" cy="36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21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5" y="523220"/>
            <a:ext cx="9128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_Decision Tree_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값 찾기</a:t>
            </a:r>
            <a:endParaRPr lang="en-US" altLang="ko-KR" sz="3200" smtClean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5" y="2215991"/>
            <a:ext cx="3933116" cy="27247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071" y="2215991"/>
            <a:ext cx="3932019" cy="27247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090" y="2215991"/>
            <a:ext cx="3975418" cy="27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1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5" y="523220"/>
            <a:ext cx="9128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_Gradient Boosting Classifier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45" y="1631215"/>
            <a:ext cx="9344851" cy="36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5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4" y="523220"/>
            <a:ext cx="11064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_Gradient </a:t>
            </a:r>
            <a:r>
              <a:rPr lang="en-US" altLang="ko-KR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Boosting 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Classifier_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값 찾기</a:t>
            </a:r>
            <a:endParaRPr lang="en-US" altLang="ko-KR" sz="3200" smtClean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34" y="1456118"/>
            <a:ext cx="6105396" cy="412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4" y="523220"/>
            <a:ext cx="11064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_Random Forest Classifier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29" y="1631215"/>
            <a:ext cx="9455440" cy="37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4" y="523220"/>
            <a:ext cx="11064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_Random Forest Classifier_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최적 값 찾기</a:t>
            </a:r>
            <a:endParaRPr lang="en-US" altLang="ko-KR" sz="3200" smtClean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80" y="1935804"/>
            <a:ext cx="4726106" cy="33082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223" y="1940101"/>
            <a:ext cx="4864024" cy="33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23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4" y="523220"/>
            <a:ext cx="11064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평가지표 분석</a:t>
            </a:r>
            <a:endParaRPr lang="en-US" altLang="ko-KR" sz="3200" smtClean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65" y="1351113"/>
            <a:ext cx="3805792" cy="22357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54" y="1348538"/>
            <a:ext cx="3760044" cy="22382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165" y="3955353"/>
            <a:ext cx="3805792" cy="2295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454" y="3955353"/>
            <a:ext cx="3831542" cy="23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9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" y="741680"/>
            <a:ext cx="9941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39355" y="2944445"/>
            <a:ext cx="291361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bg1"/>
                </a:solidFill>
                <a:latin typeface="Arial Rounded MT Bold" panose="020F0704030504030204" pitchFamily="34" charset="0"/>
                <a:ea typeface="G마켓 산스 TTF Bold"/>
              </a:rPr>
              <a:t>Index.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96993" y="2203855"/>
            <a:ext cx="1969991" cy="461665"/>
            <a:chOff x="873760" y="2564953"/>
            <a:chExt cx="1969991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873760" y="2611119"/>
              <a:ext cx="46038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atin typeface="Arial Rounded MT Bold" panose="020F0704030504030204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67440" y="2564953"/>
              <a:ext cx="127631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문제 정의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94318" y="3565192"/>
            <a:ext cx="2866070" cy="461665"/>
            <a:chOff x="873760" y="2564953"/>
            <a:chExt cx="2866070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873760" y="2611119"/>
              <a:ext cx="46038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mtClean="0">
                  <a:latin typeface="Arial Rounded MT Bold" panose="020F0704030504030204" pitchFamily="34" charset="0"/>
                </a:rPr>
                <a:t>03</a:t>
              </a:r>
              <a:endParaRPr lang="en-US" altLang="ko-KR">
                <a:latin typeface="Arial Rounded MT Bold" panose="020F07040305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67440" y="2564953"/>
              <a:ext cx="217239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적합한 모델 분석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94318" y="4241419"/>
            <a:ext cx="1636567" cy="461665"/>
            <a:chOff x="873760" y="2564953"/>
            <a:chExt cx="1636567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873760" y="2611119"/>
              <a:ext cx="46038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mtClean="0">
                  <a:latin typeface="Arial Rounded MT Bold" panose="020F0704030504030204" pitchFamily="34" charset="0"/>
                </a:rPr>
                <a:t>04</a:t>
              </a:r>
              <a:endParaRPr lang="en-US" altLang="ko-KR">
                <a:latin typeface="Arial Rounded MT Bold" panose="020F07040305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67440" y="2564953"/>
              <a:ext cx="94288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시사점</a:t>
              </a:r>
            </a:p>
          </p:txBody>
        </p:sp>
      </p:grpSp>
      <p:grpSp>
        <p:nvGrpSpPr>
          <p:cNvPr id="17" name="그룹 13"/>
          <p:cNvGrpSpPr/>
          <p:nvPr/>
        </p:nvGrpSpPr>
        <p:grpSpPr>
          <a:xfrm>
            <a:off x="894317" y="4917646"/>
            <a:ext cx="2644856" cy="461665"/>
            <a:chOff x="873759" y="2564953"/>
            <a:chExt cx="2644856" cy="461665"/>
          </a:xfrm>
        </p:grpSpPr>
        <p:sp>
          <p:nvSpPr>
            <p:cNvPr id="18" name="TextBox 14"/>
            <p:cNvSpPr txBox="1"/>
            <p:nvPr/>
          </p:nvSpPr>
          <p:spPr>
            <a:xfrm>
              <a:off x="873759" y="2611119"/>
              <a:ext cx="46038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mtClean="0">
                  <a:latin typeface="Arial Rounded MT Bold" panose="020F0704030504030204" pitchFamily="34" charset="0"/>
                </a:rPr>
                <a:t>05</a:t>
              </a:r>
              <a:endParaRPr lang="en-US" altLang="ko-KR">
                <a:latin typeface="Arial Rounded MT Bold" panose="020F0704030504030204" pitchFamily="34" charset="0"/>
              </a:endParaRPr>
            </a:p>
          </p:txBody>
        </p:sp>
        <p:sp>
          <p:nvSpPr>
            <p:cNvPr id="19" name="TextBox 15"/>
            <p:cNvSpPr txBox="1"/>
            <p:nvPr/>
          </p:nvSpPr>
          <p:spPr>
            <a:xfrm>
              <a:off x="1567440" y="2564953"/>
              <a:ext cx="195117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한계점 및 소감</a:t>
              </a:r>
              <a:endParaRPr lang="ko-KR" altLang="en-US" sz="240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94317" y="2875619"/>
            <a:ext cx="2489364" cy="461665"/>
            <a:chOff x="873760" y="2564953"/>
            <a:chExt cx="2489364" cy="461665"/>
          </a:xfrm>
        </p:grpSpPr>
        <p:sp>
          <p:nvSpPr>
            <p:cNvPr id="25" name="TextBox 24"/>
            <p:cNvSpPr txBox="1"/>
            <p:nvPr/>
          </p:nvSpPr>
          <p:spPr>
            <a:xfrm>
              <a:off x="873760" y="2611119"/>
              <a:ext cx="46038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atin typeface="Arial Rounded MT Bold" panose="020F0704030504030204" pitchFamily="34" charset="0"/>
                </a:rPr>
                <a:t>02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67440" y="2564953"/>
              <a:ext cx="17956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데이터 전처리</a:t>
              </a:r>
              <a:endParaRPr lang="ko-KR" altLang="en-US" sz="240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72" y="1346368"/>
            <a:ext cx="9488456" cy="1170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03" y="1602031"/>
            <a:ext cx="3836127" cy="2752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72" y="3210655"/>
            <a:ext cx="9488456" cy="1143732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>
            <a:off x="5551065" y="2620758"/>
            <a:ext cx="460070" cy="486383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88728" y="4586130"/>
            <a:ext cx="5984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Object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형을 원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핫코딩 해주고 기존 컬럼을 삭제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8583" y="523220"/>
            <a:ext cx="3544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149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70" y="1196659"/>
            <a:ext cx="5178459" cy="731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23" y="4275581"/>
            <a:ext cx="4264702" cy="2316361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>
            <a:off x="3365769" y="1984360"/>
            <a:ext cx="296455" cy="463262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92244" y="1126946"/>
            <a:ext cx="5042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컬럼 간 수의 차가 심해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정규화 시켜줌 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92244" y="3566062"/>
            <a:ext cx="50420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다중 분류이기 때문에 </a:t>
            </a:r>
            <a:endParaRPr lang="en-US" altLang="ko-KR" sz="2400" smtClean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>
              <a:defRPr/>
            </a:pP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label encode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를 사용함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05" y="2503855"/>
            <a:ext cx="5168124" cy="1297377"/>
          </a:xfrm>
          <a:prstGeom prst="rect">
            <a:avLst/>
          </a:prstGeom>
        </p:spPr>
      </p:pic>
      <p:sp>
        <p:nvSpPr>
          <p:cNvPr id="19" name="아래쪽 화살표 18"/>
          <p:cNvSpPr/>
          <p:nvPr/>
        </p:nvSpPr>
        <p:spPr>
          <a:xfrm>
            <a:off x="3365769" y="3857465"/>
            <a:ext cx="294782" cy="418116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8583" y="523220"/>
            <a:ext cx="3544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471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72" y="1364094"/>
            <a:ext cx="7529006" cy="7126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72" y="2887578"/>
            <a:ext cx="7529006" cy="26649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44859" y="2102016"/>
            <a:ext cx="5042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훈련 데이터 셋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테스트 데이터 셋 생성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4231539" y="2215990"/>
            <a:ext cx="476648" cy="546665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44859" y="5645548"/>
            <a:ext cx="5042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검증 데이터 셋 생성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583" y="523220"/>
            <a:ext cx="3544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모델 분석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429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72" y="1324380"/>
            <a:ext cx="5208285" cy="1850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72" y="3390980"/>
            <a:ext cx="7568399" cy="26790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8235" y="523220"/>
            <a:ext cx="9128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</a:t>
            </a:r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모델 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훈련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검증 정확도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손실 값 그래프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432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83" y="1527242"/>
            <a:ext cx="4254974" cy="36388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741" y="1669235"/>
            <a:ext cx="6595354" cy="33548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8235" y="523220"/>
            <a:ext cx="9128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</a:t>
            </a:r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모델 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훈련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검증 정확도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손실 값 그래프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815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5" y="523220"/>
            <a:ext cx="9128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적합한 </a:t>
            </a:r>
            <a:r>
              <a:rPr lang="ko-KR" altLang="en-US" sz="32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모델 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분석</a:t>
            </a:r>
            <a:r>
              <a:rPr lang="en-US" altLang="ko-KR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_</a:t>
            </a: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혼동 행렬 그래프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16" y="1379981"/>
            <a:ext cx="4509986" cy="44917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87" y="1386199"/>
            <a:ext cx="4525639" cy="16595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87" y="3323986"/>
            <a:ext cx="1809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5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888473" y="1712261"/>
            <a:ext cx="4415055" cy="1886168"/>
            <a:chOff x="3888473" y="2611120"/>
            <a:chExt cx="4415055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888473" y="2611120"/>
              <a:ext cx="44150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PART </a:t>
              </a:r>
              <a:r>
                <a:rPr lang="en-US" altLang="ko-KR" sz="880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4</a:t>
              </a:r>
              <a:r>
                <a:rPr lang="en-US" altLang="ko-KR" sz="880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.</a:t>
              </a:r>
              <a:endParaRPr lang="ko-KR" altLang="en-US" sz="8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시사점</a:t>
              </a:r>
              <a:endPara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013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8235" y="523220"/>
            <a:ext cx="9128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시사점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35" y="1631215"/>
            <a:ext cx="6107248" cy="40244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49962" y="1631215"/>
            <a:ext cx="4883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학습한 역대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GPU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성능별 전력량과</a:t>
            </a:r>
            <a:endParaRPr lang="en-US" altLang="ko-KR" sz="2400" smtClean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비교하여 적당한지 판별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794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888473" y="1712261"/>
            <a:ext cx="4415055" cy="1886168"/>
            <a:chOff x="3888473" y="2611120"/>
            <a:chExt cx="4415055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888473" y="2611120"/>
              <a:ext cx="44150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PART </a:t>
              </a:r>
              <a:r>
                <a:rPr lang="en-US" altLang="ko-KR" sz="880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5.</a:t>
              </a:r>
              <a:endParaRPr lang="ko-KR" altLang="en-US" sz="8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한계점 및 소감</a:t>
              </a:r>
              <a:endPara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831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출시 당시 가격 </a:t>
            </a:r>
            <a:r>
              <a:rPr lang="en-US" altLang="ko-KR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</a:t>
            </a:r>
            <a:r>
              <a:rPr lang="ko-KR" altLang="en-US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값</a:t>
            </a:r>
            <a:r>
              <a:rPr lang="en-US" altLang="ko-KR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많은 </a:t>
            </a:r>
            <a:r>
              <a:rPr lang="en-US" altLang="ko-KR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</a:t>
            </a:r>
            <a:r>
              <a:rPr lang="ko-KR" altLang="en-US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값</a:t>
            </a:r>
            <a:r>
              <a:rPr lang="en-US" altLang="ko-KR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최신 데이터의 부재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214" y="1992084"/>
            <a:ext cx="39117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부족</a:t>
            </a:r>
            <a:endParaRPr lang="en-US" altLang="ko-KR" sz="6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8533378" y="3234700"/>
            <a:ext cx="3390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 목적과</a:t>
            </a:r>
            <a:endParaRPr lang="en-US" altLang="ko-KR" sz="1600" i="1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유형에 따른 </a:t>
            </a:r>
            <a:r>
              <a:rPr lang="ko-KR" alt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전처리 중요</a:t>
            </a:r>
            <a:r>
              <a:rPr lang="en-US" altLang="ko-KR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600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모델의 옵션 이해 부족</a:t>
            </a:r>
            <a:endParaRPr lang="en-US" altLang="ko-KR" sz="1600" i="1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3378" y="1992084"/>
            <a:ext cx="39117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모델의 이해</a:t>
            </a:r>
            <a:endParaRPr lang="en-US" altLang="ko-KR" sz="6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4045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62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888473" y="1712261"/>
            <a:ext cx="4415055" cy="1886168"/>
            <a:chOff x="3888473" y="2611120"/>
            <a:chExt cx="4415055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888473" y="2611120"/>
              <a:ext cx="44150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문제 정의</a:t>
              </a:r>
              <a:endPara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26488" y="3949002"/>
            <a:ext cx="417319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</a:t>
            </a:r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성능에 따른 </a:t>
            </a:r>
            <a:r>
              <a:rPr lang="en-US" altLang="ko-KR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GPU </a:t>
            </a:r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가격 예측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6488" y="4481011"/>
            <a:ext cx="417319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 </a:t>
            </a:r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성능에 따른 </a:t>
            </a:r>
            <a:r>
              <a:rPr lang="en-US" altLang="ko-KR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GPU </a:t>
            </a:r>
            <a:r>
              <a:rPr lang="ko-KR" altLang="en-US" sz="20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필요 전력량 확인</a:t>
            </a:r>
            <a:endParaRPr lang="ko-KR" altLang="en-US" sz="20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551072" y="2705725"/>
            <a:ext cx="50898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43588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36872" y="523220"/>
            <a:ext cx="3544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문제 정의</a:t>
            </a:r>
            <a:endParaRPr lang="en-US" altLang="ko-KR" sz="32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9" y="1354680"/>
            <a:ext cx="10706933" cy="17226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9688" y="3177659"/>
            <a:ext cx="107069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전체 데이터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3344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 중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‘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출시당시 가격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’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557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약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17%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 =&gt;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쓸 수 없음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5845036" y="3739682"/>
            <a:ext cx="381837" cy="79381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70416" y="4606771"/>
            <a:ext cx="10019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GPU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성능에 따른 필요 전력량을 분류해봄으로서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원하는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GPU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와의 전력량 비교  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7370" y="5155602"/>
            <a:ext cx="10019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전체 데이터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3344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 중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‘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필요 전력량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’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2782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약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83%) =&gt;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쓸 수 있음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350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888473" y="1712261"/>
            <a:ext cx="4415055" cy="1886168"/>
            <a:chOff x="3888473" y="2611120"/>
            <a:chExt cx="4415055" cy="18861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888473" y="2611120"/>
              <a:ext cx="44150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PART </a:t>
              </a:r>
              <a:r>
                <a:rPr lang="en-US" altLang="ko-KR" sz="880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2.</a:t>
              </a:r>
              <a:endParaRPr lang="ko-KR" altLang="en-US" sz="8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데이터 전처리</a:t>
              </a:r>
              <a:endPara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02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36872" y="523220"/>
            <a:ext cx="3544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전처리</a:t>
            </a:r>
            <a:endParaRPr lang="en-US" altLang="ko-KR" sz="32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78" y="1201929"/>
            <a:ext cx="3924574" cy="52896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25305" y="1201929"/>
            <a:ext cx="60295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전체 컬럼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34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 중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b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null</a:t>
            </a:r>
            <a:r>
              <a:rPr lang="ko-KR" altLang="en-US" sz="24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개수가 비교적 많은 컬럼은 삭제하고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22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 컬럼만 살려둠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39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36872" y="523220"/>
            <a:ext cx="3544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전처리</a:t>
            </a:r>
            <a:endParaRPr lang="en-US" altLang="ko-KR" sz="32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6" y="1402202"/>
            <a:ext cx="1032812" cy="44083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113" y="1407006"/>
            <a:ext cx="6047216" cy="198965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374854" y="2225778"/>
            <a:ext cx="702603" cy="35211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974737" y="3689766"/>
            <a:ext cx="7449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‘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Direct_X’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에서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‘DX’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를 제거한 뒤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</a:p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int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형으로 변환하여 소수점을 날리고</a:t>
            </a:r>
            <a:endParaRPr lang="en-US" altLang="ko-KR" sz="2400" smtClean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0">
              <a:defRPr/>
            </a:pP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원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핫코딩을 위해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object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로 다시 변환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9291" y="5381779"/>
            <a:ext cx="7132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마찬가지로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다른 컬럼의 단위도 모두 제거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047" y="1407341"/>
            <a:ext cx="2458634" cy="19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7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-535131" y="0"/>
            <a:ext cx="12727131" cy="6491572"/>
            <a:chOff x="-443691" y="258638"/>
            <a:chExt cx="12727131" cy="64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-443691" y="25863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10984687" y="453421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36872" y="523220"/>
            <a:ext cx="3544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 전처리</a:t>
            </a:r>
            <a:endParaRPr lang="en-US" altLang="ko-KR" sz="32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40" y="1326203"/>
            <a:ext cx="1133475" cy="22574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5046" y="4082860"/>
            <a:ext cx="8297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파워 서플라이를 구매할 때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b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보통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100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 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단위로 업그레이드하기 때문에 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10</a:t>
            </a:r>
            <a:r>
              <a:rPr lang="ko-KR" altLang="en-US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의 자리에서 올림해줌</a:t>
            </a:r>
            <a:r>
              <a:rPr lang="en-US" altLang="ko-KR" sz="24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en-US" altLang="ko-KR" sz="240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905046" y="2413662"/>
            <a:ext cx="1653702" cy="3793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47" y="1693126"/>
            <a:ext cx="1790700" cy="4286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445" y="1326203"/>
            <a:ext cx="779226" cy="48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2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888473" y="1712261"/>
            <a:ext cx="4415055" cy="1886168"/>
            <a:chOff x="3888473" y="2611120"/>
            <a:chExt cx="4415055" cy="18861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888473" y="2611120"/>
              <a:ext cx="44150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PART </a:t>
              </a:r>
              <a:r>
                <a:rPr lang="en-US" altLang="ko-KR" sz="880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3</a:t>
              </a:r>
              <a:r>
                <a:rPr lang="en-US" altLang="ko-KR" sz="880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.</a:t>
              </a:r>
              <a:endParaRPr lang="ko-KR" altLang="en-US" sz="8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적합한 모델 분석</a:t>
              </a:r>
              <a:endPara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752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429</Words>
  <Application>Microsoft Office PowerPoint</Application>
  <PresentationFormat>와이드스크린</PresentationFormat>
  <Paragraphs>119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G마켓 산스 TTF Bold</vt:lpstr>
      <vt:lpstr>G마켓 산스 TTF Medium</vt:lpstr>
      <vt:lpstr>나눔스퀘어 ExtraBold</vt:lpstr>
      <vt:lpstr>나눔스퀘어 Light</vt:lpstr>
      <vt:lpstr>맑은 고딕</vt:lpstr>
      <vt:lpstr>휴먼매직체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rentalhub-lg3</cp:lastModifiedBy>
  <cp:revision>87</cp:revision>
  <dcterms:created xsi:type="dcterms:W3CDTF">2020-02-09T06:06:54Z</dcterms:created>
  <dcterms:modified xsi:type="dcterms:W3CDTF">2021-07-06T13:32:55Z</dcterms:modified>
  <cp:version>1000.0000.01</cp:version>
</cp:coreProperties>
</file>